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57" r:id="rId2"/>
    <p:sldId id="258" r:id="rId3"/>
    <p:sldId id="262" r:id="rId4"/>
    <p:sldId id="263" r:id="rId5"/>
    <p:sldId id="264" r:id="rId6"/>
    <p:sldId id="265" r:id="rId7"/>
    <p:sldId id="267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1E4AEA4-8DFA-4A89-87EB-49C32662AFE0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21" d="100"/>
          <a:sy n="121" d="100"/>
        </p:scale>
        <p:origin x="1680" y="9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171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91178-905E-4181-A080-73FBE2A7F10F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DC0C31-3BFD-43A2-B8EE-356E8F33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6552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49B93-516E-447E-9C4C-C287614C6398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7908AF-65BE-457F-9D87-289A548E6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20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908AF-65BE-457F-9D87-289A548E61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18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041400"/>
            <a:ext cx="9144000" cy="4216400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</p:spPr>
        <p:txBody>
          <a:bodyPr vert="horz" lIns="68580" tIns="34290" rIns="68580" bIns="34290" rtlCol="0" anchor="ctr">
            <a:normAutofit/>
          </a:bodyPr>
          <a:lstStyle/>
          <a:p>
            <a:pPr lvl="0">
              <a:spcBef>
                <a:spcPct val="0"/>
              </a:spcBef>
              <a:buNone/>
            </a:pPr>
            <a:endParaRPr lang="en-US" sz="3300" b="0" cap="none" spc="0">
              <a:ln w="0"/>
              <a:solidFill>
                <a:schemeClr val="tx2">
                  <a:lumMod val="50000"/>
                </a:schemeClr>
              </a:solidFill>
              <a:effectLst>
                <a:outerShdw blurRad="38100" dist="19050" dir="2700000" algn="tl" rotWithShape="0">
                  <a:schemeClr val="tx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041400"/>
            <a:ext cx="6858000" cy="2387600"/>
          </a:xfrm>
          <a:noFill/>
        </p:spPr>
        <p:txBody>
          <a:bodyPr anchor="b"/>
          <a:lstStyle>
            <a:lvl1pPr algn="ctr">
              <a:defRPr sz="4500" b="0" cap="none" spc="0">
                <a:ln w="0"/>
                <a:solidFill>
                  <a:schemeClr val="tx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noFill/>
        </p:spPr>
        <p:txBody>
          <a:bodyPr/>
          <a:lstStyle>
            <a:lvl1pPr marL="0" indent="0" algn="ctr">
              <a:buNone/>
              <a:defRPr sz="18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B1E0-F476-4322-AA53-0018286DBC2F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01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E9944-B6E8-44FA-B3BC-28C8F3B97A63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5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6BA2A-22AB-40C3-A6FE-08AE8F5EAD50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689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9E97-DADD-4C08-B07A-21ABC2EC9C0C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51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6226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26430-5DC0-47CA-BF30-F2CEF34F1CCC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2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2E9D0-9F88-4809-9326-E87DB6BC4685}" type="datetime1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1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74638"/>
            <a:ext cx="78867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1489075"/>
            <a:ext cx="3867150" cy="64135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888" y="2193926"/>
            <a:ext cx="3867150" cy="3978275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2248" y="1489075"/>
            <a:ext cx="3868340" cy="64135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248" y="2193926"/>
            <a:ext cx="3868340" cy="3978275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BD937-36D5-440B-91A0-6786F6EDBFCD}" type="datetime1">
              <a:rPr lang="en-US" smtClean="0"/>
              <a:t>3/1/2024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5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D020A-2292-4331-AC54-713AADF8BC0C}" type="datetime1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6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A559-F34C-48D0-A2A2-37B0B078BBAB}" type="datetime1">
              <a:rPr lang="en-US" smtClean="0"/>
              <a:t>3/1/2024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6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101850"/>
            <a:ext cx="2949178" cy="375920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B5B2-44EC-4F73-968D-750C1952CA62}" type="datetime1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3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101850"/>
            <a:ext cx="2949178" cy="375920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9984-D554-4F72-BAB6-CB2CCA8D58F4}" type="datetime1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68D91-5085-43EA-8734-9AB23AC0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61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BCC73E2-E386-4A38-B838-238D9BA645F8}" type="datetime1">
              <a:rPr lang="en-US" smtClean="0"/>
              <a:pPr/>
              <a:t>3/1/2024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6150" y="6356351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57900" y="6356351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D068D91-5085-43EA-8734-9AB23AC095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456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800" rtl="0" eaLnBrk="1" latinLnBrk="0" hangingPunct="1">
        <a:spcBef>
          <a:spcPct val="0"/>
        </a:spcBef>
        <a:buNone/>
        <a:defRPr sz="3300" b="0" kern="1200" cap="none" spc="0">
          <a:ln w="0"/>
          <a:solidFill>
            <a:schemeClr val="tx2">
              <a:lumMod val="50000"/>
            </a:schemeClr>
          </a:solidFill>
          <a:effectLst>
            <a:outerShdw blurRad="38100" dist="19050" dir="2700000" algn="tl" rotWithShape="0">
              <a:schemeClr val="tx1">
                <a:alpha val="4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indent="0" algn="l" defTabSz="6858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None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8978" y="345941"/>
            <a:ext cx="9172978" cy="1585890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Monotype Corsiva" panose="03010101010201010101" pitchFamily="66" charset="0"/>
              </a:rPr>
              <a:t>The Masterpiece of Procrastination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20273" y="5653826"/>
            <a:ext cx="6858000" cy="982013"/>
          </a:xfrm>
          <a:solidFill>
            <a:schemeClr val="bg1">
              <a:alpha val="50000"/>
            </a:schemeClr>
          </a:solidFill>
        </p:spPr>
        <p:txBody>
          <a:bodyPr>
            <a:normAutofit lnSpcReduction="10000"/>
          </a:bodyPr>
          <a:lstStyle/>
          <a:p>
            <a:r>
              <a:rPr lang="en-US" dirty="0">
                <a:latin typeface="Monotype Corsiva" panose="03010101010201010101" pitchFamily="66" charset="0"/>
              </a:rPr>
              <a:t>Composed by: Adolphus Lye (Year 1 PhD Candidate)</a:t>
            </a:r>
          </a:p>
          <a:p>
            <a:r>
              <a:rPr lang="en-US" dirty="0">
                <a:latin typeface="Monotype Corsiva" panose="03010101010201010101" pitchFamily="66" charset="0"/>
              </a:rPr>
              <a:t>Institute for Risk and Uncertainty</a:t>
            </a:r>
          </a:p>
          <a:p>
            <a:r>
              <a:rPr lang="en-US" dirty="0">
                <a:latin typeface="Monotype Corsiva" panose="03010101010201010101" pitchFamily="66" charset="0"/>
              </a:rPr>
              <a:t>Email: adolphus.lye@liverpool.ac.uk; LinkedIn: Adolphus Lye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669" y="2021983"/>
            <a:ext cx="4023207" cy="301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67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b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</a:br>
            <a:r>
              <a:rPr lang="en-US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The Story of “</a:t>
            </a:r>
            <a:r>
              <a:rPr lang="en-SG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Don Giovanni’s” Overture</a:t>
            </a:r>
            <a:br>
              <a:rPr lang="en-SG" sz="3600" i="1" dirty="0">
                <a:solidFill>
                  <a:schemeClr val="tx1"/>
                </a:solidFill>
                <a:effectLst/>
                <a:latin typeface="Monotype Corsiva" panose="03010101010201010101" pitchFamily="66" charset="0"/>
              </a:rPr>
            </a:br>
            <a:r>
              <a:rPr lang="en-US" sz="3100" i="1" dirty="0">
                <a:solidFill>
                  <a:schemeClr val="tx1"/>
                </a:solidFill>
                <a:latin typeface="Monotype Corsiva" panose="03010101010201010101" pitchFamily="66" charset="0"/>
              </a:rPr>
              <a:t>Mozart’s Midnight Masterpiece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94116"/>
          </a:xfrm>
        </p:spPr>
        <p:txBody>
          <a:bodyPr/>
          <a:lstStyle/>
          <a:p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28</a:t>
            </a:r>
            <a:r>
              <a:rPr lang="en-US" sz="2400" b="1" baseline="30000" dirty="0">
                <a:latin typeface="Monotype Corsiva" panose="03010101010201010101" pitchFamily="66" charset="0"/>
                <a:ea typeface="MS Gothic" panose="020B0609070205080204" pitchFamily="49" charset="-128"/>
              </a:rPr>
              <a:t>th</a:t>
            </a:r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 October 1787 -  One night before “Don Giovanni’s “ Premiere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803" y="2507886"/>
            <a:ext cx="5066394" cy="37949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2884" y="5468070"/>
            <a:ext cx="7186411" cy="46166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SG" sz="2400" dirty="0">
                <a:latin typeface="Monotype Corsiva" panose="03010101010201010101" pitchFamily="66" charset="0"/>
              </a:rPr>
              <a:t>Fun Fact: He had </a:t>
            </a:r>
            <a:r>
              <a:rPr lang="en-SG" sz="2400" b="1" dirty="0">
                <a:solidFill>
                  <a:srgbClr val="FF0000"/>
                </a:solidFill>
                <a:latin typeface="Monotype Corsiva" panose="03010101010201010101" pitchFamily="66" charset="0"/>
              </a:rPr>
              <a:t>NOT</a:t>
            </a:r>
            <a:r>
              <a:rPr lang="en-SG" sz="2400" b="1" dirty="0">
                <a:latin typeface="Monotype Corsiva" panose="03010101010201010101" pitchFamily="66" charset="0"/>
              </a:rPr>
              <a:t> </a:t>
            </a:r>
            <a:r>
              <a:rPr lang="en-SG" sz="2400" dirty="0">
                <a:latin typeface="Monotype Corsiva" panose="03010101010201010101" pitchFamily="66" charset="0"/>
              </a:rPr>
              <a:t>even started composing the Overture!!!!</a:t>
            </a:r>
          </a:p>
        </p:txBody>
      </p:sp>
    </p:spTree>
    <p:extLst>
      <p:ext uri="{BB962C8B-B14F-4D97-AF65-F5344CB8AC3E}">
        <p14:creationId xmlns:p14="http://schemas.microsoft.com/office/powerpoint/2010/main" val="49949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b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</a:br>
            <a:r>
              <a:rPr lang="en-US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The Story of “</a:t>
            </a:r>
            <a:r>
              <a:rPr lang="en-SG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Don Giovanni’s” Overture</a:t>
            </a:r>
            <a:br>
              <a:rPr lang="en-SG" sz="3600" i="1" dirty="0">
                <a:solidFill>
                  <a:schemeClr val="tx1"/>
                </a:solidFill>
                <a:effectLst/>
                <a:latin typeface="Monotype Corsiva" panose="03010101010201010101" pitchFamily="66" charset="0"/>
              </a:rPr>
            </a:br>
            <a:r>
              <a:rPr lang="en-US" sz="3100" i="1" dirty="0">
                <a:solidFill>
                  <a:schemeClr val="tx1"/>
                </a:solidFill>
                <a:latin typeface="Monotype Corsiva" panose="03010101010201010101" pitchFamily="66" charset="0"/>
              </a:rPr>
              <a:t>Mozart’s Midnight Masterpiece</a:t>
            </a:r>
            <a:br>
              <a:rPr lang="en-US" dirty="0"/>
            </a:b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94116"/>
          </a:xfrm>
        </p:spPr>
        <p:txBody>
          <a:bodyPr/>
          <a:lstStyle/>
          <a:p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29</a:t>
            </a:r>
            <a:r>
              <a:rPr lang="en-US" sz="2400" b="1" baseline="30000" dirty="0">
                <a:latin typeface="Monotype Corsiva" panose="03010101010201010101" pitchFamily="66" charset="0"/>
                <a:ea typeface="MS Gothic" panose="020B0609070205080204" pitchFamily="49" charset="-128"/>
              </a:rPr>
              <a:t>th</a:t>
            </a:r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 October 1787 -  Midnight of “Don Giovanni’s “ Premiere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188" y="2331076"/>
            <a:ext cx="7062427" cy="368658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8794" y="5416555"/>
            <a:ext cx="7186411" cy="46166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SG" sz="2400" dirty="0">
                <a:latin typeface="Monotype Corsiva" panose="03010101010201010101" pitchFamily="66" charset="0"/>
              </a:rPr>
              <a:t>Fun Fact: It took him </a:t>
            </a:r>
            <a:r>
              <a:rPr lang="en-SG" sz="2400" b="1" dirty="0">
                <a:latin typeface="Monotype Corsiva" panose="03010101010201010101" pitchFamily="66" charset="0"/>
              </a:rPr>
              <a:t>3 HOURS </a:t>
            </a:r>
            <a:r>
              <a:rPr lang="en-SG" sz="2400" dirty="0">
                <a:latin typeface="Monotype Corsiva" panose="03010101010201010101" pitchFamily="66" charset="0"/>
              </a:rPr>
              <a:t>to compose!</a:t>
            </a:r>
          </a:p>
        </p:txBody>
      </p:sp>
    </p:spTree>
    <p:extLst>
      <p:ext uri="{BB962C8B-B14F-4D97-AF65-F5344CB8AC3E}">
        <p14:creationId xmlns:p14="http://schemas.microsoft.com/office/powerpoint/2010/main" val="205582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b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</a:br>
            <a:r>
              <a:rPr lang="en-US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The Story of “</a:t>
            </a:r>
            <a:r>
              <a:rPr lang="en-SG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Don Giovanni’s” Overture</a:t>
            </a:r>
            <a:br>
              <a:rPr lang="en-SG" sz="3600" i="1" dirty="0">
                <a:solidFill>
                  <a:schemeClr val="tx1"/>
                </a:solidFill>
                <a:effectLst/>
                <a:latin typeface="Monotype Corsiva" panose="03010101010201010101" pitchFamily="66" charset="0"/>
              </a:rPr>
            </a:br>
            <a:r>
              <a:rPr lang="en-US" sz="3100" i="1" dirty="0">
                <a:solidFill>
                  <a:schemeClr val="tx1"/>
                </a:solidFill>
                <a:latin typeface="Monotype Corsiva" panose="03010101010201010101" pitchFamily="66" charset="0"/>
              </a:rPr>
              <a:t>Mozart’s Midnight Masterpiece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94116"/>
          </a:xfrm>
        </p:spPr>
        <p:txBody>
          <a:bodyPr/>
          <a:lstStyle/>
          <a:p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29</a:t>
            </a:r>
            <a:r>
              <a:rPr lang="en-US" sz="2400" b="1" baseline="30000" dirty="0">
                <a:latin typeface="Monotype Corsiva" panose="03010101010201010101" pitchFamily="66" charset="0"/>
                <a:ea typeface="MS Gothic" panose="020B0609070205080204" pitchFamily="49" charset="-128"/>
              </a:rPr>
              <a:t>th</a:t>
            </a:r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 October 1787 -  Night of “Don Giovanni’s “ Premiere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101" y="2399240"/>
            <a:ext cx="5975797" cy="3999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78790" y="2657127"/>
            <a:ext cx="7186411" cy="46166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SG" sz="2400" dirty="0">
                <a:latin typeface="Monotype Corsiva" panose="03010101010201010101" pitchFamily="66" charset="0"/>
              </a:rPr>
              <a:t>Copyists had JUST made copies of the Overture!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78791" y="3542833"/>
            <a:ext cx="7186411" cy="46166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SG" sz="2400" dirty="0">
                <a:latin typeface="Monotype Corsiva" panose="03010101010201010101" pitchFamily="66" charset="0"/>
              </a:rPr>
              <a:t>Orchestra Assembled, Crowd Gathered!</a:t>
            </a:r>
          </a:p>
        </p:txBody>
      </p:sp>
    </p:spTree>
    <p:extLst>
      <p:ext uri="{BB962C8B-B14F-4D97-AF65-F5344CB8AC3E}">
        <p14:creationId xmlns:p14="http://schemas.microsoft.com/office/powerpoint/2010/main" val="240255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b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</a:br>
            <a:r>
              <a:rPr lang="en-US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The Story of “</a:t>
            </a:r>
            <a:r>
              <a:rPr lang="en-SG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Don Giovanni’s” Overture</a:t>
            </a:r>
            <a:br>
              <a:rPr lang="en-SG" sz="3600" i="1" dirty="0">
                <a:solidFill>
                  <a:schemeClr val="tx1"/>
                </a:solidFill>
                <a:effectLst/>
                <a:latin typeface="Monotype Corsiva" panose="03010101010201010101" pitchFamily="66" charset="0"/>
              </a:rPr>
            </a:br>
            <a:r>
              <a:rPr lang="en-US" sz="3100" i="1" dirty="0">
                <a:solidFill>
                  <a:schemeClr val="tx1"/>
                </a:solidFill>
                <a:latin typeface="Monotype Corsiva" panose="03010101010201010101" pitchFamily="66" charset="0"/>
              </a:rPr>
              <a:t>Mozart’s Midnight Masterpiece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94116"/>
          </a:xfrm>
        </p:spPr>
        <p:txBody>
          <a:bodyPr/>
          <a:lstStyle/>
          <a:p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29</a:t>
            </a:r>
            <a:r>
              <a:rPr lang="en-US" sz="2400" b="1" baseline="30000" dirty="0">
                <a:latin typeface="Monotype Corsiva" panose="03010101010201010101" pitchFamily="66" charset="0"/>
                <a:ea typeface="MS Gothic" panose="020B0609070205080204" pitchFamily="49" charset="-128"/>
              </a:rPr>
              <a:t>th</a:t>
            </a:r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 October 1787 -  Night of “Don Giovanni’s “ Premiere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78" y="2445410"/>
            <a:ext cx="6309843" cy="355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31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b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</a:br>
            <a:r>
              <a:rPr lang="en-US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The Story of “</a:t>
            </a:r>
            <a:r>
              <a:rPr lang="en-SG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Don Giovanni’s” Overture</a:t>
            </a:r>
            <a:br>
              <a:rPr lang="en-SG" sz="3600" i="1" dirty="0">
                <a:solidFill>
                  <a:schemeClr val="tx1"/>
                </a:solidFill>
                <a:effectLst/>
                <a:latin typeface="Monotype Corsiva" panose="03010101010201010101" pitchFamily="66" charset="0"/>
              </a:rPr>
            </a:br>
            <a:r>
              <a:rPr lang="en-US" sz="3100" i="1" dirty="0">
                <a:solidFill>
                  <a:schemeClr val="tx1"/>
                </a:solidFill>
                <a:latin typeface="Monotype Corsiva" panose="03010101010201010101" pitchFamily="66" charset="0"/>
              </a:rPr>
              <a:t>Mozart’s Midnight Masterpiece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94116"/>
          </a:xfrm>
        </p:spPr>
        <p:txBody>
          <a:bodyPr/>
          <a:lstStyle/>
          <a:p>
            <a:pPr marL="0" indent="0">
              <a:buNone/>
            </a:pPr>
            <a:endParaRPr lang="en-US" sz="2400" b="1" dirty="0">
              <a:latin typeface="Monotype Corsiva" panose="03010101010201010101" pitchFamily="66" charset="0"/>
              <a:ea typeface="MS Gothic" panose="020B0609070205080204" pitchFamily="49" charset="-128"/>
            </a:endParaRPr>
          </a:p>
          <a:p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A 6:10 music piece composed in 3 hours.</a:t>
            </a:r>
          </a:p>
          <a:p>
            <a:endParaRPr lang="en-US" sz="2400" b="1" dirty="0">
              <a:latin typeface="Monotype Corsiva" panose="03010101010201010101" pitchFamily="66" charset="0"/>
              <a:ea typeface="MS Gothic" panose="020B0609070205080204" pitchFamily="49" charset="-128"/>
            </a:endParaRPr>
          </a:p>
          <a:p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Done on the midnight before the Premier.</a:t>
            </a:r>
          </a:p>
          <a:p>
            <a:endParaRPr lang="en-US" sz="2400" b="1" dirty="0">
              <a:latin typeface="Monotype Corsiva" panose="03010101010201010101" pitchFamily="66" charset="0"/>
              <a:ea typeface="MS Gothic" panose="020B0609070205080204" pitchFamily="49" charset="-128"/>
            </a:endParaRPr>
          </a:p>
          <a:p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Script submitted , copied and distributed to Orchestra just before the curtains lifted.</a:t>
            </a:r>
          </a:p>
          <a:p>
            <a:endParaRPr lang="en-US" sz="2400" b="1" dirty="0">
              <a:latin typeface="Monotype Corsiva" panose="03010101010201010101" pitchFamily="66" charset="0"/>
              <a:ea typeface="MS Gothic" panose="020B0609070205080204" pitchFamily="49" charset="-128"/>
            </a:endParaRPr>
          </a:p>
          <a:p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 Musicians practically played the tune on the spot!</a:t>
            </a:r>
          </a:p>
          <a:p>
            <a:pPr marL="0" indent="0">
              <a:buNone/>
            </a:pPr>
            <a:endParaRPr lang="en-US" sz="2400" b="1" dirty="0">
              <a:latin typeface="Monotype Corsiva" panose="03010101010201010101" pitchFamily="66" charset="0"/>
              <a:ea typeface="MS Gothic" panose="020B0609070205080204" pitchFamily="49" charset="-128"/>
            </a:endParaRPr>
          </a:p>
          <a:p>
            <a:r>
              <a:rPr lang="en-US" sz="24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Audience did not realize it was all a last minute work!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105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b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</a:br>
            <a:r>
              <a:rPr lang="en-US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The Story of “</a:t>
            </a:r>
            <a:r>
              <a:rPr lang="en-SG" sz="36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Don Giovanni’s” Overture</a:t>
            </a:r>
            <a:br>
              <a:rPr lang="en-SG" sz="3600" i="1" dirty="0">
                <a:solidFill>
                  <a:schemeClr val="tx1"/>
                </a:solidFill>
                <a:effectLst/>
                <a:latin typeface="Monotype Corsiva" panose="03010101010201010101" pitchFamily="66" charset="0"/>
              </a:rPr>
            </a:br>
            <a:r>
              <a:rPr lang="en-US" sz="3100" i="1" dirty="0">
                <a:solidFill>
                  <a:schemeClr val="tx1"/>
                </a:solidFill>
                <a:latin typeface="Monotype Corsiva" panose="03010101010201010101" pitchFamily="66" charset="0"/>
              </a:rPr>
              <a:t>Mozart’s Midnight Masterpiece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94116"/>
          </a:xfrm>
        </p:spPr>
        <p:txBody>
          <a:bodyPr/>
          <a:lstStyle/>
          <a:p>
            <a:pPr marL="0" indent="0" algn="ctr">
              <a:buNone/>
            </a:pPr>
            <a:endParaRPr lang="en-US" sz="2800" b="1" dirty="0">
              <a:latin typeface="Monotype Corsiva" panose="03010101010201010101" pitchFamily="66" charset="0"/>
              <a:ea typeface="MS Gothic" panose="020B0609070205080204" pitchFamily="49" charset="-128"/>
            </a:endParaRPr>
          </a:p>
          <a:p>
            <a:pPr marL="0" indent="0" algn="ctr">
              <a:buNone/>
            </a:pPr>
            <a:r>
              <a:rPr lang="en-US" sz="2800" b="1" dirty="0">
                <a:latin typeface="Monotype Corsiva" panose="03010101010201010101" pitchFamily="66" charset="0"/>
                <a:ea typeface="MS Gothic" panose="020B0609070205080204" pitchFamily="49" charset="-128"/>
              </a:rPr>
              <a:t>Thank You for your Undivided Attention</a:t>
            </a:r>
            <a:endParaRPr lang="en-US" sz="2400" dirty="0"/>
          </a:p>
          <a:p>
            <a:pPr lvl="1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958" y="3219719"/>
            <a:ext cx="3712084" cy="286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27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heet music design template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accent1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heet music design slides.potx" id="{09D230C4-ED1F-4782-ABA0-B528A81E30C6}" vid="{782C1FB5-44AD-41D7-B4F1-9A54F55FAEF7}"/>
    </a:ext>
  </a:extLst>
</a:theme>
</file>

<file path=ppt/theme/theme2.xml><?xml version="1.0" encoding="utf-8"?>
<a:theme xmlns:a="http://schemas.openxmlformats.org/drawingml/2006/main" name="Office Theme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Sheet music design slides</Template>
  <TotalTime>55</TotalTime>
  <Words>263</Words>
  <Application>Microsoft Office PowerPoint</Application>
  <PresentationFormat>On-screen Show (4:3)</PresentationFormat>
  <Paragraphs>31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Monotype Corsiva</vt:lpstr>
      <vt:lpstr>Sheet music design template</vt:lpstr>
      <vt:lpstr>The Masterpiece of Procrastination</vt:lpstr>
      <vt:lpstr> The Story of “Don Giovanni’s” Overture Mozart’s Midnight Masterpiece </vt:lpstr>
      <vt:lpstr> The Story of “Don Giovanni’s” Overture Mozart’s Midnight Masterpiece </vt:lpstr>
      <vt:lpstr> The Story of “Don Giovanni’s” Overture Mozart’s Midnight Masterpiece </vt:lpstr>
      <vt:lpstr> The Story of “Don Giovanni’s” Overture Mozart’s Midnight Masterpiece </vt:lpstr>
      <vt:lpstr> The Story of “Don Giovanni’s” Overture Mozart’s Midnight Masterpiece </vt:lpstr>
      <vt:lpstr> The Story of “Don Giovanni’s” Overture Mozart’s Midnight Masterpiece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Masterpiece of Procrastination</dc:title>
  <dc:creator>Adolphus lye</dc:creator>
  <cp:lastModifiedBy>Lye Tee Siang Adolphus</cp:lastModifiedBy>
  <cp:revision>6</cp:revision>
  <dcterms:created xsi:type="dcterms:W3CDTF">2019-05-22T13:18:43Z</dcterms:created>
  <dcterms:modified xsi:type="dcterms:W3CDTF">2024-03-01T09:32:35Z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74067200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